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La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0423bb175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0423bb175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fea4c4f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fea4c4f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6ec20d4b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6ec20d4b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Arquitectura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Caja de producto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423bb175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0423bb175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0423bb175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0423bb175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0423bb175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0423bb175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d21cc17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d21cc17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d782a8fe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d782a8fe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0423bb175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0423bb175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0423bb175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0423bb175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0423bb175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0423bb175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 de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0423bb175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0423bb17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 de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0423bb175_4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0423bb17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 de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0423bb175_4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0423bb17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 de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0423bb175_4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0423bb17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 de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0423bb175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0423bb175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0423bb175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0423bb175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ddc4ef2f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ddc4ef2f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d21cc173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d21cc173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Arquitectura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https://www.flaticon.es/iconos-gratis/accidente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21cc17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d21cc17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Estimación total: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Coste de desarrollo (equipo de 4)</a:t>
            </a:r>
            <a:r>
              <a:rPr lang="es">
                <a:solidFill>
                  <a:schemeClr val="dk1"/>
                </a:solidFill>
              </a:rPr>
              <a:t>: $108,000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Gastos de infraestructura (servidores + BBDD)</a:t>
            </a:r>
            <a:r>
              <a:rPr lang="es">
                <a:solidFill>
                  <a:schemeClr val="dk1"/>
                </a:solidFill>
              </a:rPr>
              <a:t>: $5,000 a $12,000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Otros gastos operacionales</a:t>
            </a:r>
            <a:r>
              <a:rPr lang="es">
                <a:solidFill>
                  <a:schemeClr val="dk1"/>
                </a:solidFill>
              </a:rPr>
              <a:t>: $5,000 a $10,000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Total estimado</a:t>
            </a:r>
            <a:r>
              <a:rPr lang="es">
                <a:solidFill>
                  <a:schemeClr val="dk1"/>
                </a:solidFill>
              </a:rPr>
              <a:t>: </a:t>
            </a:r>
            <a:r>
              <a:rPr b="1" lang="es">
                <a:solidFill>
                  <a:schemeClr val="dk1"/>
                </a:solidFill>
              </a:rPr>
              <a:t>$118,000 a $130,000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Explicación de los costes: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Desarrollo</a:t>
            </a:r>
            <a:r>
              <a:rPr lang="es">
                <a:solidFill>
                  <a:schemeClr val="dk1"/>
                </a:solidFill>
              </a:rPr>
              <a:t>: Los costes de desarrollo dependen de la cantidad de trabajo necesario y la complejidad del sistema. Integrar sistemas de pago y monederos virtuales requiere tiempo y experiencia, además de auditorías de seguridad.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Infraestructura</a:t>
            </a:r>
            <a:r>
              <a:rPr lang="es">
                <a:solidFill>
                  <a:schemeClr val="dk1"/>
                </a:solidFill>
              </a:rPr>
              <a:t>: Los servidores y las bases de datos son esenciales para garantizar que la aplicación funcione sin interrupciones. Los costos de infraestructura son variables y se basan en la demanda y el tipo de tecnología utilizada.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Gastos adicionales</a:t>
            </a:r>
            <a:r>
              <a:rPr lang="es">
                <a:solidFill>
                  <a:schemeClr val="dk1"/>
                </a:solidFill>
              </a:rPr>
              <a:t>: Estos se refieren a licencias de software, auditorías de seguridad, y herramientas de desarrollo o pruebas que son necesarias durante el ciclo de vida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Este presupuesto es una estimación aproximada y puede variar dependiendo de detalles adicionales como la ubicación de los desarrolladores, la complejidad técnica exacta y la infraestructura elegida.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6ec20d4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6ec20d4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6ec20d4b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6ec20d4b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dc4ef2f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dc4ef2f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ddc4ef2f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ddc4ef2f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782a8fe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782a8fe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782a8fe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782a8fe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0423bb17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0423bb17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ea4c4f7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fea4c4f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770850" y="505050"/>
            <a:ext cx="7932600" cy="1423200"/>
          </a:xfrm>
          <a:prstGeom prst="rect">
            <a:avLst/>
          </a:prstGeom>
          <a:effectLst>
            <a:outerShdw rotWithShape="0" algn="bl" dir="5400000" dist="76200">
              <a:schemeClr val="accent2">
                <a:alpha val="46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>
                <a:solidFill>
                  <a:schemeClr val="accent2"/>
                </a:solidFill>
              </a:rPr>
              <a:t>Demo Day</a:t>
            </a:r>
            <a:endParaRPr sz="8000">
              <a:solidFill>
                <a:schemeClr val="accent2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770850" y="1864775"/>
            <a:ext cx="6331500" cy="8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Presentación de los proyectos y aprendizajes durante los 3 meses de máster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371950" y="4306625"/>
            <a:ext cx="63315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Realizada por:  </a:t>
            </a: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Iris Díaz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Tomás Mañas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Alejandro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Martín</a:t>
            </a:r>
            <a:r>
              <a:rPr lang="es" sz="1400"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b="1" lang="es" sz="1400">
                <a:latin typeface="Raleway"/>
                <a:ea typeface="Raleway"/>
                <a:cs typeface="Raleway"/>
                <a:sym typeface="Raleway"/>
              </a:rPr>
              <a:t>Daniel Veiga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30294" l="1180" r="-1179" t="0"/>
          <a:stretch/>
        </p:blipFill>
        <p:spPr>
          <a:xfrm>
            <a:off x="773150" y="468250"/>
            <a:ext cx="7597701" cy="4293149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38100">
              <a:schemeClr val="accent2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88" y="620013"/>
            <a:ext cx="7818025" cy="3903476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76200">
              <a:schemeClr val="accent2">
                <a:alpha val="61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770850" y="505050"/>
            <a:ext cx="7932600" cy="1423200"/>
          </a:xfrm>
          <a:prstGeom prst="rect">
            <a:avLst/>
          </a:prstGeom>
          <a:effectLst>
            <a:outerShdw rotWithShape="0" algn="bl" dir="5400000" dist="76200">
              <a:schemeClr val="accent2">
                <a:alpha val="46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>
                <a:solidFill>
                  <a:schemeClr val="accent2"/>
                </a:solidFill>
              </a:rPr>
              <a:t>RoadMates</a:t>
            </a:r>
            <a:endParaRPr sz="8000">
              <a:solidFill>
                <a:schemeClr val="accent2"/>
              </a:solidFill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770850" y="1864775"/>
            <a:ext cx="6331500" cy="8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Proyecto de una app de carpooling orientada a trabajadores de polígonos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575" y="2338500"/>
            <a:ext cx="2120516" cy="2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-15900" y="-23275"/>
            <a:ext cx="9144000" cy="5143500"/>
          </a:xfrm>
          <a:prstGeom prst="rect">
            <a:avLst/>
          </a:prstGeom>
          <a:solidFill>
            <a:srgbClr val="000000">
              <a:alpha val="386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785100" y="1351200"/>
            <a:ext cx="7542000" cy="2441100"/>
          </a:xfrm>
          <a:prstGeom prst="rect">
            <a:avLst/>
          </a:prstGeom>
          <a:effectLst>
            <a:outerShdw blurRad="242888" rotWithShape="0" algn="bl" dir="5400000" dist="3619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/>
              <a:t>¿Por qué ir solo cuando puedes compartir y</a:t>
            </a:r>
            <a:r>
              <a:rPr lang="es" sz="4600"/>
              <a:t> </a:t>
            </a:r>
            <a:r>
              <a:rPr lang="es" sz="6400">
                <a:solidFill>
                  <a:schemeClr val="accent2"/>
                </a:solidFill>
              </a:rPr>
              <a:t>reducir gastos</a:t>
            </a:r>
            <a:r>
              <a:rPr lang="es" sz="4500"/>
              <a:t>?</a:t>
            </a:r>
            <a:endParaRPr sz="4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1951" l="2309" r="10536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1660625" y="1881050"/>
            <a:ext cx="1410900" cy="338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7C7BD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s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Juntos en el camino, </a:t>
            </a:r>
            <a:endParaRPr b="1" i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s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ligeros en el bolsillo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5213013" y="431975"/>
            <a:ext cx="3343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RoadMates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Ahorro </a:t>
            </a: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 </a:t>
            </a:r>
            <a:r>
              <a:rPr b="1" lang="es" sz="1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compañerismo</a:t>
            </a:r>
            <a:endParaRPr b="1" sz="37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15" y="1748550"/>
            <a:ext cx="2951414" cy="30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71775" y="712150"/>
            <a:ext cx="85317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D9D9D9"/>
                </a:solidFill>
              </a:rPr>
              <a:t>Pains identificados</a:t>
            </a:r>
            <a:endParaRPr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371750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783F0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71775" y="712150"/>
            <a:ext cx="85317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D9D9D9"/>
                </a:solidFill>
              </a:rPr>
              <a:t>Pains identificados</a:t>
            </a:r>
            <a:endParaRPr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371750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783F0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“No tengo un coche y el bus no se adapta a mi horario”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200"/>
              <a:t>Luis, vive en un pueblo a las afueras de Coruña donde el itinerario del bus es limitado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72" name="Google Shape;17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71775" y="712150"/>
            <a:ext cx="85317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D9D9D9"/>
                </a:solidFill>
              </a:rPr>
              <a:t>Pains identificados</a:t>
            </a:r>
            <a:endParaRPr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371750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783F0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“No tengo un coche y el bus no se adapta a mi horario”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200"/>
              <a:t>Luis, vive en un pueblo a las afueras de Coruña donde el itinerario del bus es limitado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3286625" y="2061900"/>
            <a:ext cx="25533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“Me gasto un montón en combustible, y ni siquiera hay dónde aparcar”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200"/>
              <a:t>José, vive en Coruña y tarda de media 30/45 min en aparcar</a:t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71775" y="712150"/>
            <a:ext cx="85317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D9D9D9"/>
                </a:solidFill>
              </a:rPr>
              <a:t>Pains identificados</a:t>
            </a:r>
            <a:endParaRPr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371750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783F0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61207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“Vivo en los Rosales y no conozco a nadie que vaya al polígono”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100"/>
              <a:t>A María le encantaría conocer a alguien para compartir su trayecto de camino al trabajo</a:t>
            </a:r>
            <a:endParaRPr b="0" sz="1100">
              <a:solidFill>
                <a:schemeClr val="lt1"/>
              </a:solidFill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“No tengo un coche y el bus no se adapta a mi horario”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s" sz="1200"/>
              <a:t>Luis, vive en un pueblo a las afueras de Coruña donde el itinerario del bus es limitado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94" name="Google Shape;194;p30"/>
          <p:cNvSpPr txBox="1"/>
          <p:nvPr>
            <p:ph type="title"/>
          </p:nvPr>
        </p:nvSpPr>
        <p:spPr>
          <a:xfrm>
            <a:off x="3286625" y="2061900"/>
            <a:ext cx="25533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“Me gasto un montón en combustible, y ni siquiera hay dónde aparcar”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200"/>
              <a:t>José, vive en Coruña y tarda de media 30/45 min en aparcar</a:t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283100" y="712150"/>
            <a:ext cx="8620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Pain relievers / Gains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18457" name="adj1"/>
              <a:gd fmla="val 50124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1156" name="adj1"/>
              <a:gd fmla="val 50124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1321" name="adj1"/>
              <a:gd fmla="val 50124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452475" y="1710675"/>
            <a:ext cx="773750" cy="351225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286625" y="1710675"/>
            <a:ext cx="671325" cy="351225"/>
          </a:xfrm>
          <a:prstGeom prst="flowChartExtra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6120775" y="1710675"/>
            <a:ext cx="671325" cy="351225"/>
          </a:xfrm>
          <a:prstGeom prst="flowChartExtra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9144000" cy="511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ctrTitle"/>
          </p:nvPr>
        </p:nvSpPr>
        <p:spPr>
          <a:xfrm>
            <a:off x="445500" y="1743713"/>
            <a:ext cx="8253000" cy="1627500"/>
          </a:xfrm>
          <a:prstGeom prst="rect">
            <a:avLst/>
          </a:prstGeom>
          <a:effectLst>
            <a:outerShdw blurRad="100013" rotWithShape="0" algn="bl" dir="5400000" dist="38100">
              <a:schemeClr val="lt1">
                <a:alpha val="6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Familiarizaci</a:t>
            </a:r>
            <a:r>
              <a:rPr lang="es" sz="4400"/>
              <a:t>ón con lenguajes de programación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283100" y="712150"/>
            <a:ext cx="8620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Pain relievers / Gains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18457" name="adj1"/>
              <a:gd fmla="val 50124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1156" name="adj1"/>
              <a:gd fmla="val 50124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1321" name="adj1"/>
              <a:gd fmla="val 50124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Buscamos que Luís gracias a RoadMates ya no tenga que estar pendiente del bus.</a:t>
            </a:r>
            <a:endParaRPr b="0" sz="1400"/>
          </a:p>
        </p:txBody>
      </p:sp>
      <p:sp>
        <p:nvSpPr>
          <p:cNvPr id="217" name="Google Shape;217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52475" y="1710675"/>
            <a:ext cx="773750" cy="351225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3286625" y="1710675"/>
            <a:ext cx="671325" cy="351225"/>
          </a:xfrm>
          <a:prstGeom prst="flowChartExtra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6120775" y="1710675"/>
            <a:ext cx="671325" cy="351225"/>
          </a:xfrm>
          <a:prstGeom prst="flowChartExtra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83100" y="712150"/>
            <a:ext cx="8620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Pain relievers / Gains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18457" name="adj1"/>
              <a:gd fmla="val 50124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1156" name="adj1"/>
              <a:gd fmla="val 50124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1321" name="adj1"/>
              <a:gd fmla="val 50124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Buscamos que Luís gracias a RoadMates ya no tenga que estar pendiente del bus.</a:t>
            </a:r>
            <a:endParaRPr b="0" sz="1400"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210425" y="2020650"/>
            <a:ext cx="2629500" cy="20469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Pretendemos que José con RoadMates minimice su gasto en combustible y tiempo para aparcar.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452475" y="1710675"/>
            <a:ext cx="773750" cy="351225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286625" y="1710675"/>
            <a:ext cx="671325" cy="351225"/>
          </a:xfrm>
          <a:prstGeom prst="flowChartExtra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6120775" y="1710675"/>
            <a:ext cx="671325" cy="351225"/>
          </a:xfrm>
          <a:prstGeom prst="flowChartExtra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283100" y="712150"/>
            <a:ext cx="8620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Pain relievers / Gains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18457" name="adj1"/>
              <a:gd fmla="val 50124" name="adj2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5400000" dist="76200">
              <a:schemeClr val="accent4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1156" name="adj1"/>
              <a:gd fmla="val 50124" name="adj2"/>
            </a:avLst>
          </a:prstGeom>
          <a:solidFill>
            <a:schemeClr val="accent5"/>
          </a:solidFill>
          <a:ln>
            <a:noFill/>
          </a:ln>
          <a:effectLst>
            <a:outerShdw rotWithShape="0" algn="bl" dir="5400000" dist="7620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1321" name="adj1"/>
              <a:gd fmla="val 50124" name="adj2"/>
            </a:avLst>
          </a:prstGeom>
          <a:solidFill>
            <a:schemeClr val="dk1"/>
          </a:solidFill>
          <a:ln>
            <a:noFill/>
          </a:ln>
          <a:effectLst>
            <a:outerShdw rotWithShape="0" algn="bl" dir="5400000" dist="76200">
              <a:srgbClr val="B45F0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>
            <p:ph type="title"/>
          </p:nvPr>
        </p:nvSpPr>
        <p:spPr>
          <a:xfrm>
            <a:off x="6120775" y="1988900"/>
            <a:ext cx="2481600" cy="21807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Es nuestro objetivo que María gracias a RoadMates, conozca a vecinos que también trabajan en el polígono.</a:t>
            </a:r>
            <a:endParaRPr b="0" sz="1100">
              <a:solidFill>
                <a:schemeClr val="lt1"/>
              </a:solidFill>
            </a:endParaRPr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Buscamos que Luís gracias a RoadMates ya no tenga que estar pendiente del bus.</a:t>
            </a:r>
            <a:endParaRPr b="0" sz="1400"/>
          </a:p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3210425" y="2020650"/>
            <a:ext cx="2629500" cy="20469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Pretendemos que José con RoadMates minimice su gasto en combustible y tiempo para aparcar.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452475" y="1710675"/>
            <a:ext cx="773750" cy="351225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3286625" y="1710675"/>
            <a:ext cx="671325" cy="351225"/>
          </a:xfrm>
          <a:prstGeom prst="flowChartExtra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6120775" y="1710675"/>
            <a:ext cx="671325" cy="351225"/>
          </a:xfrm>
          <a:prstGeom prst="flowChartExtra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" y="952114"/>
            <a:ext cx="9143998" cy="32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3350" y="0"/>
            <a:ext cx="9140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Mapeo de historias de usuario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6" name="Google Shape;256;p35"/>
          <p:cNvCxnSpPr/>
          <p:nvPr/>
        </p:nvCxnSpPr>
        <p:spPr>
          <a:xfrm flipH="1" rot="10800000">
            <a:off x="0" y="649275"/>
            <a:ext cx="9140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" y="952114"/>
            <a:ext cx="9143998" cy="32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3350" y="0"/>
            <a:ext cx="9140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Mapeo de historias de usuario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 flipH="1" rot="10800000">
            <a:off x="0" y="649275"/>
            <a:ext cx="9140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4572000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" y="952114"/>
            <a:ext cx="9143998" cy="32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3350" y="0"/>
            <a:ext cx="9140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Mapeo de historias de usuario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1" name="Google Shape;271;p37"/>
          <p:cNvCxnSpPr/>
          <p:nvPr/>
        </p:nvCxnSpPr>
        <p:spPr>
          <a:xfrm flipH="1" rot="10800000">
            <a:off x="0" y="649275"/>
            <a:ext cx="9140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7"/>
          <p:cNvSpPr/>
          <p:nvPr/>
        </p:nvSpPr>
        <p:spPr>
          <a:xfrm>
            <a:off x="4572000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6307175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" y="952114"/>
            <a:ext cx="9143998" cy="32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3350" y="0"/>
            <a:ext cx="9140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Mapeo de historias de usuario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0" name="Google Shape;280;p38"/>
          <p:cNvCxnSpPr/>
          <p:nvPr/>
        </p:nvCxnSpPr>
        <p:spPr>
          <a:xfrm flipH="1" rot="10800000">
            <a:off x="0" y="649275"/>
            <a:ext cx="9140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8"/>
          <p:cNvSpPr/>
          <p:nvPr/>
        </p:nvSpPr>
        <p:spPr>
          <a:xfrm>
            <a:off x="4572000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6307175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6959475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" y="952114"/>
            <a:ext cx="9143998" cy="32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3350" y="0"/>
            <a:ext cx="9140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Mapeo de historias de usuario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0" name="Google Shape;290;p39"/>
          <p:cNvCxnSpPr/>
          <p:nvPr/>
        </p:nvCxnSpPr>
        <p:spPr>
          <a:xfrm flipH="1" rot="10800000">
            <a:off x="0" y="649275"/>
            <a:ext cx="9140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9"/>
          <p:cNvSpPr/>
          <p:nvPr/>
        </p:nvSpPr>
        <p:spPr>
          <a:xfrm>
            <a:off x="4572000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6307175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6959475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8587350" y="2501175"/>
            <a:ext cx="497400" cy="49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0"/>
          <p:cNvGrpSpPr/>
          <p:nvPr/>
        </p:nvGrpSpPr>
        <p:grpSpPr>
          <a:xfrm>
            <a:off x="319913" y="1191401"/>
            <a:ext cx="1627840" cy="3315704"/>
            <a:chOff x="319925" y="1235750"/>
            <a:chExt cx="1590775" cy="3238625"/>
          </a:xfrm>
        </p:grpSpPr>
        <p:pic>
          <p:nvPicPr>
            <p:cNvPr id="300" name="Google Shape;300;p40"/>
            <p:cNvPicPr preferRelativeResize="0"/>
            <p:nvPr/>
          </p:nvPicPr>
          <p:blipFill rotWithShape="1">
            <a:blip r:embed="rId3">
              <a:alphaModFix/>
            </a:blip>
            <a:srcRect b="1182" l="2906" r="2727" t="1094"/>
            <a:stretch/>
          </p:blipFill>
          <p:spPr>
            <a:xfrm>
              <a:off x="319925" y="1235750"/>
              <a:ext cx="1590775" cy="323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40"/>
            <p:cNvSpPr/>
            <p:nvPr/>
          </p:nvSpPr>
          <p:spPr>
            <a:xfrm>
              <a:off x="511873" y="1814926"/>
              <a:ext cx="1203900" cy="852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02" name="Google Shape;302;p40"/>
          <p:cNvSpPr txBox="1"/>
          <p:nvPr/>
        </p:nvSpPr>
        <p:spPr>
          <a:xfrm>
            <a:off x="356175" y="269575"/>
            <a:ext cx="6605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Wireframe: Búsqueda y selección del viaje como pasajero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50" y="1207750"/>
            <a:ext cx="1685700" cy="32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075" y="1180900"/>
            <a:ext cx="1685700" cy="3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250" y="1207075"/>
            <a:ext cx="1705337" cy="32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75" y="1359500"/>
            <a:ext cx="1547050" cy="30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356175" y="277925"/>
            <a:ext cx="6461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Wireframe: Inicio y finalización del viaje como pasajero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75" y="1357931"/>
            <a:ext cx="1547050" cy="306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15" y="1359500"/>
            <a:ext cx="1642272" cy="30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" y="1119725"/>
            <a:ext cx="5695325" cy="29040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38100">
              <a:schemeClr val="accent2">
                <a:alpha val="60000"/>
              </a:schemeClr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075" y="1962950"/>
            <a:ext cx="2371925" cy="1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idx="4294967295" type="title"/>
          </p:nvPr>
        </p:nvSpPr>
        <p:spPr>
          <a:xfrm>
            <a:off x="801000" y="284175"/>
            <a:ext cx="7542000" cy="17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lt1"/>
                </a:solidFill>
              </a:rPr>
              <a:t>¿Que est</a:t>
            </a:r>
            <a:r>
              <a:rPr lang="es" sz="4200">
                <a:solidFill>
                  <a:schemeClr val="lt1"/>
                </a:solidFill>
              </a:rPr>
              <a:t>á en nuestro</a:t>
            </a:r>
            <a:r>
              <a:rPr lang="es" sz="4600"/>
              <a:t> </a:t>
            </a:r>
            <a:r>
              <a:rPr lang="es" sz="6400">
                <a:solidFill>
                  <a:schemeClr val="accent2"/>
                </a:solidFill>
              </a:rPr>
              <a:t>control</a:t>
            </a:r>
            <a:r>
              <a:rPr lang="es" sz="4500">
                <a:solidFill>
                  <a:schemeClr val="lt1"/>
                </a:solidFill>
              </a:rPr>
              <a:t>?</a:t>
            </a:r>
            <a:endParaRPr sz="4500">
              <a:solidFill>
                <a:schemeClr val="lt1"/>
              </a:solidFill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863" y="3245787"/>
            <a:ext cx="723875" cy="6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1365550" y="2374425"/>
            <a:ext cx="2260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podemos influir</a:t>
            </a:r>
            <a:endParaRPr sz="18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525" y="3273888"/>
            <a:ext cx="558600" cy="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875" y="3223275"/>
            <a:ext cx="703475" cy="6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5649175" y="2374425"/>
            <a:ext cx="1805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Podemos </a:t>
            </a:r>
            <a:r>
              <a:rPr lang="es" sz="1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influir</a:t>
            </a:r>
            <a:endParaRPr sz="18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475" y="3223275"/>
            <a:ext cx="703475" cy="6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9088" y="3252050"/>
            <a:ext cx="723875" cy="6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4275" y="3213763"/>
            <a:ext cx="723850" cy="7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331" name="Google Shape;331;p43"/>
          <p:cNvSpPr/>
          <p:nvPr/>
        </p:nvSpPr>
        <p:spPr>
          <a:xfrm>
            <a:off x="6227538" y="1507225"/>
            <a:ext cx="2214600" cy="7455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</a:rPr>
              <a:t>…?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269175" y="2846450"/>
            <a:ext cx="23604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Registro de usuarios, creación de la ruta, organización del viaje y gestión de pagos.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2771075" y="2846425"/>
            <a:ext cx="18369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Monedero Virtual, Notificaciones de imprevistos.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4993425" y="2912425"/>
            <a:ext cx="20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Sistema de valoraciones, sistema de recomendación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Background pointer shape in timeline graphic" id="335" name="Google Shape;335;p43"/>
          <p:cNvSpPr/>
          <p:nvPr/>
        </p:nvSpPr>
        <p:spPr>
          <a:xfrm>
            <a:off x="4607963" y="1507225"/>
            <a:ext cx="2214600" cy="745500"/>
          </a:xfrm>
          <a:prstGeom prst="homePlate">
            <a:avLst>
              <a:gd fmla="val 50000" name="adj"/>
            </a:avLst>
          </a:prstGeom>
          <a:solidFill>
            <a:srgbClr val="F46524"/>
          </a:solidFill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</a:rPr>
              <a:t>05-06/2025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descr="Background pointer shape in timeline graphic" id="336" name="Google Shape;336;p43"/>
          <p:cNvSpPr/>
          <p:nvPr/>
        </p:nvSpPr>
        <p:spPr>
          <a:xfrm>
            <a:off x="2531335" y="1507225"/>
            <a:ext cx="2462100" cy="7455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</a:rPr>
              <a:t>03-04/2025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descr="Background pointer shape in timeline graphic" id="337" name="Google Shape;337;p43"/>
          <p:cNvSpPr/>
          <p:nvPr/>
        </p:nvSpPr>
        <p:spPr>
          <a:xfrm>
            <a:off x="586963" y="1507225"/>
            <a:ext cx="2360400" cy="745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</a:rPr>
              <a:t>01-02/2025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2358225" y="3606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Estimación del desarrollo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9" name="Google Shape;339;p43"/>
          <p:cNvGrpSpPr/>
          <p:nvPr/>
        </p:nvGrpSpPr>
        <p:grpSpPr>
          <a:xfrm>
            <a:off x="1048237" y="2252754"/>
            <a:ext cx="198900" cy="593662"/>
            <a:chOff x="3918084" y="1649171"/>
            <a:chExt cx="198900" cy="669594"/>
          </a:xfrm>
        </p:grpSpPr>
        <p:cxnSp>
          <p:nvCxnSpPr>
            <p:cNvPr id="340" name="Google Shape;340;p4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p43"/>
            <p:cNvSpPr/>
            <p:nvPr/>
          </p:nvSpPr>
          <p:spPr>
            <a:xfrm>
              <a:off x="3918084" y="2119865"/>
              <a:ext cx="198900" cy="19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43"/>
          <p:cNvGrpSpPr/>
          <p:nvPr/>
        </p:nvGrpSpPr>
        <p:grpSpPr>
          <a:xfrm>
            <a:off x="3590088" y="2252754"/>
            <a:ext cx="198900" cy="593662"/>
            <a:chOff x="3918084" y="1649171"/>
            <a:chExt cx="198900" cy="669594"/>
          </a:xfrm>
        </p:grpSpPr>
        <p:cxnSp>
          <p:nvCxnSpPr>
            <p:cNvPr id="343" name="Google Shape;343;p4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p43"/>
            <p:cNvSpPr/>
            <p:nvPr/>
          </p:nvSpPr>
          <p:spPr>
            <a:xfrm>
              <a:off x="3918084" y="2119865"/>
              <a:ext cx="198900" cy="19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43"/>
          <p:cNvGrpSpPr/>
          <p:nvPr/>
        </p:nvGrpSpPr>
        <p:grpSpPr>
          <a:xfrm>
            <a:off x="5615813" y="2252754"/>
            <a:ext cx="198900" cy="593662"/>
            <a:chOff x="3918084" y="1649171"/>
            <a:chExt cx="198900" cy="669594"/>
          </a:xfrm>
        </p:grpSpPr>
        <p:cxnSp>
          <p:nvCxnSpPr>
            <p:cNvPr id="346" name="Google Shape;346;p4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7" name="Google Shape;347;p43"/>
            <p:cNvSpPr/>
            <p:nvPr/>
          </p:nvSpPr>
          <p:spPr>
            <a:xfrm>
              <a:off x="3918084" y="211986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3"/>
          <p:cNvGrpSpPr/>
          <p:nvPr/>
        </p:nvGrpSpPr>
        <p:grpSpPr>
          <a:xfrm>
            <a:off x="7781113" y="2252754"/>
            <a:ext cx="198900" cy="593662"/>
            <a:chOff x="3918084" y="1649171"/>
            <a:chExt cx="198900" cy="669594"/>
          </a:xfrm>
        </p:grpSpPr>
        <p:cxnSp>
          <p:nvCxnSpPr>
            <p:cNvPr id="349" name="Google Shape;349;p4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0" name="Google Shape;350;p43"/>
            <p:cNvSpPr/>
            <p:nvPr/>
          </p:nvSpPr>
          <p:spPr>
            <a:xfrm>
              <a:off x="3918084" y="2119865"/>
              <a:ext cx="198900" cy="198900"/>
            </a:xfrm>
            <a:prstGeom prst="ellips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3"/>
          <p:cNvSpPr txBox="1"/>
          <p:nvPr/>
        </p:nvSpPr>
        <p:spPr>
          <a:xfrm>
            <a:off x="7112225" y="2846425"/>
            <a:ext cx="1641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¿Nuevas funcionalidades?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079525" y="793625"/>
            <a:ext cx="2998800" cy="35586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54000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Factores </a:t>
            </a:r>
            <a:r>
              <a:rPr lang="es" sz="3000">
                <a:solidFill>
                  <a:schemeClr val="accent2"/>
                </a:solidFill>
              </a:rPr>
              <a:t>clave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/>
              <a:t>Seguridad</a:t>
            </a:r>
            <a:endParaRPr sz="1700"/>
          </a:p>
          <a:p>
            <a:pPr indent="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Simplicidad </a:t>
            </a:r>
            <a:endParaRPr sz="1700"/>
          </a:p>
          <a:p>
            <a:pPr indent="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Presupuesto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375" y="1625875"/>
            <a:ext cx="646801" cy="64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575" y="2426000"/>
            <a:ext cx="776076" cy="77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574" y="3255250"/>
            <a:ext cx="742425" cy="7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/>
        </p:nvSpPr>
        <p:spPr>
          <a:xfrm>
            <a:off x="2130900" y="677188"/>
            <a:ext cx="4882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¿</a:t>
            </a:r>
            <a:r>
              <a:rPr b="1" lang="es" sz="2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Cuánto</a:t>
            </a:r>
            <a:r>
              <a:rPr b="1" lang="e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va a costar ?</a:t>
            </a:r>
            <a:endParaRPr b="1" sz="2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2787150" y="1216713"/>
            <a:ext cx="3569700" cy="324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120,000€</a:t>
            </a:r>
            <a:endParaRPr b="1" sz="2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Desarrollo de 6 meses.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Organización de viajes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pagos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Monedero virtual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Equipo de 4 desarrolladores.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Gastos de personal e  infraestructura.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Primer MVP a los 2 meses</a:t>
            </a:r>
            <a:endParaRPr sz="17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0" y="312775"/>
            <a:ext cx="91440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¡</a:t>
            </a:r>
            <a:r>
              <a:rPr lang="es" sz="4500"/>
              <a:t>Gracias por vuestra atenci</a:t>
            </a:r>
            <a:r>
              <a:rPr lang="es" sz="4500"/>
              <a:t>ón!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B7B7B7"/>
                </a:solidFill>
              </a:rPr>
              <a:t>¿Alguna pregunta?</a:t>
            </a:r>
            <a:endParaRPr sz="1800">
              <a:solidFill>
                <a:srgbClr val="B7B7B7"/>
              </a:solidFill>
            </a:endParaRPr>
          </a:p>
        </p:txBody>
      </p:sp>
      <p:grpSp>
        <p:nvGrpSpPr>
          <p:cNvPr id="371" name="Google Shape;371;p46"/>
          <p:cNvGrpSpPr/>
          <p:nvPr/>
        </p:nvGrpSpPr>
        <p:grpSpPr>
          <a:xfrm>
            <a:off x="886263" y="2666175"/>
            <a:ext cx="7371475" cy="1923225"/>
            <a:chOff x="996000" y="2701575"/>
            <a:chExt cx="7371475" cy="1923225"/>
          </a:xfrm>
        </p:grpSpPr>
        <p:sp>
          <p:nvSpPr>
            <p:cNvPr id="372" name="Google Shape;372;p46"/>
            <p:cNvSpPr txBox="1"/>
            <p:nvPr/>
          </p:nvSpPr>
          <p:spPr>
            <a:xfrm>
              <a:off x="5832025" y="2751500"/>
              <a:ext cx="1958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Daniel Veiga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danvei</a:t>
              </a:r>
              <a:endPara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3" name="Google Shape;373;p46"/>
            <p:cNvSpPr txBox="1"/>
            <p:nvPr/>
          </p:nvSpPr>
          <p:spPr>
            <a:xfrm>
              <a:off x="5788975" y="3863700"/>
              <a:ext cx="25785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Tomás Mañas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tomas0</a:t>
              </a:r>
              <a:endPara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4" name="Google Shape;374;p46"/>
            <p:cNvSpPr txBox="1"/>
            <p:nvPr/>
          </p:nvSpPr>
          <p:spPr>
            <a:xfrm>
              <a:off x="1952150" y="2751500"/>
              <a:ext cx="28050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Iris Díaz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irisdíazfeijóo</a:t>
              </a:r>
              <a:endParaRPr sz="1200">
                <a:solidFill>
                  <a:srgbClr val="CCCCC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5" name="Google Shape;375;p46"/>
            <p:cNvSpPr txBox="1"/>
            <p:nvPr/>
          </p:nvSpPr>
          <p:spPr>
            <a:xfrm>
              <a:off x="1913150" y="3863700"/>
              <a:ext cx="28830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Alejandro Martín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alejandromartínm</a:t>
              </a:r>
              <a:endPara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76" name="Google Shape;37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86725" y="2701575"/>
              <a:ext cx="726575" cy="726575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 dir="5400000" dist="38100">
                <a:schemeClr val="accent2">
                  <a:alpha val="60000"/>
                </a:schemeClr>
              </a:outerShdw>
            </a:effectLst>
          </p:spPr>
        </p:pic>
        <p:pic>
          <p:nvPicPr>
            <p:cNvPr id="377" name="Google Shape;37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725" y="3863700"/>
              <a:ext cx="726575" cy="726575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 dir="5400000" dist="38100">
                <a:schemeClr val="accent2">
                  <a:alpha val="60000"/>
                </a:schemeClr>
              </a:outerShdw>
            </a:effectLst>
          </p:spPr>
        </p:pic>
        <p:pic>
          <p:nvPicPr>
            <p:cNvPr id="378" name="Google Shape;37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6000" y="2751513"/>
              <a:ext cx="726575" cy="726575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 dir="5400000" dist="38100">
                <a:schemeClr val="accent2">
                  <a:alpha val="60000"/>
                </a:schemeClr>
              </a:outerShdw>
            </a:effectLst>
          </p:spPr>
        </p:pic>
        <p:pic>
          <p:nvPicPr>
            <p:cNvPr id="379" name="Google Shape;379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6000" y="3863688"/>
              <a:ext cx="726575" cy="726575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 dir="5400000" dist="38100">
                <a:schemeClr val="accent2">
                  <a:alpha val="60000"/>
                </a:schemeClr>
              </a:outerShdw>
            </a:effectLst>
          </p:spPr>
        </p:pic>
      </p:grpSp>
      <p:pic>
        <p:nvPicPr>
          <p:cNvPr id="380" name="Google Shape;38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113" y="4269448"/>
            <a:ext cx="228250" cy="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9613" y="3157923"/>
            <a:ext cx="228250" cy="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5313" y="4269448"/>
            <a:ext cx="228250" cy="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4888" y="3157923"/>
            <a:ext cx="228250" cy="2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0" y="1267425"/>
            <a:ext cx="5119225" cy="254317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38100">
              <a:schemeClr val="accent2">
                <a:alpha val="60000"/>
              </a:schemeClr>
            </a:outerShdw>
          </a:effectLst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250" y="1015000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5" y="1178575"/>
            <a:ext cx="5378000" cy="2786351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38100">
              <a:schemeClr val="accent2">
                <a:alpha val="60000"/>
              </a:schemeClr>
            </a:outerShdw>
          </a:effectLst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678" y="2532475"/>
            <a:ext cx="2278572" cy="1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100" y="1178575"/>
            <a:ext cx="2331725" cy="1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176650" y="1592250"/>
            <a:ext cx="4790700" cy="19590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 txBox="1"/>
          <p:nvPr>
            <p:ph idx="4294967295" type="ctrTitle"/>
          </p:nvPr>
        </p:nvSpPr>
        <p:spPr>
          <a:xfrm>
            <a:off x="988788" y="1726750"/>
            <a:ext cx="7166400" cy="154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Seguimiento de proyectos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350" y="334775"/>
            <a:ext cx="7658401" cy="42931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38100">
              <a:schemeClr val="accent2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87" y="484513"/>
            <a:ext cx="4534425" cy="446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5" y="666450"/>
            <a:ext cx="7844049" cy="39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